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94" r:id="rId3"/>
  </p:sldIdLst>
  <p:sldSz cx="9144000" cy="6858000" type="screen4x3"/>
  <p:notesSz cx="7104063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66"/>
    <a:srgbClr val="FF9999"/>
    <a:srgbClr val="FFCC9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1" autoAdjust="0"/>
    <p:restoredTop sz="99817" autoAdjust="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44" tIns="47172" rIns="94344" bIns="47172" numCol="1" anchor="t" anchorCtr="0" compatLnSpc="1">
            <a:prstTxWarp prst="textNoShape">
              <a:avLst/>
            </a:prstTxWarp>
          </a:bodyPr>
          <a:lstStyle>
            <a:lvl1pPr defTabSz="94404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44" tIns="47172" rIns="94344" bIns="47172" numCol="1" anchor="t" anchorCtr="0" compatLnSpc="1">
            <a:prstTxWarp prst="textNoShape">
              <a:avLst/>
            </a:prstTxWarp>
          </a:bodyPr>
          <a:lstStyle>
            <a:lvl1pPr algn="r" defTabSz="94404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6D679B4-30DF-4A33-BCE7-A2C770919C52}" type="datetime1">
              <a:rPr lang="zh-TW" altLang="en-US" smtClean="0"/>
              <a:pPr>
                <a:defRPr/>
              </a:pPr>
              <a:t>2018/9/21</a:t>
            </a:fld>
            <a:endParaRPr lang="en-US" altLang="zh-TW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44" tIns="47172" rIns="94344" bIns="47172" numCol="1" anchor="b" anchorCtr="0" compatLnSpc="1">
            <a:prstTxWarp prst="textNoShape">
              <a:avLst/>
            </a:prstTxWarp>
          </a:bodyPr>
          <a:lstStyle>
            <a:lvl1pPr defTabSz="94404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44" tIns="47172" rIns="94344" bIns="47172" numCol="1" anchor="b" anchorCtr="0" compatLnSpc="1">
            <a:prstTxWarp prst="textNoShape">
              <a:avLst/>
            </a:prstTxWarp>
          </a:bodyPr>
          <a:lstStyle>
            <a:lvl1pPr algn="r" defTabSz="94404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AEB8142-5EB0-420A-A97B-B0B96D372F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8EFC-59AA-4714-9EFB-21673A6719E6}" type="datetime1">
              <a:rPr lang="zh-TW" altLang="en-US" smtClean="0"/>
              <a:pPr/>
              <a:t>2018/9/21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0DB73-C98B-4DC1-9CE9-C27836E7AD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B0E49-B185-4BEC-928D-CF8D1EBFE9EF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8E7B-875D-42D7-BE6C-8413B7DF70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7F38-3E0D-49E9-ADCE-85E1B0F1A12A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3062-28AA-4E45-8EE3-6E0BDFA496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9B73-0840-4DA7-BA53-5752B7D822BB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64DD-0965-4C30-A95C-83E818AE29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448CF-0F72-4775-9E82-E047F20C9D8A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B21-35B3-4C25-8CC8-890A8265F6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7BE43-7602-469C-A0BC-689503EF0C41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1AB54-6A23-4E8F-8530-13C1A5B5A62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508A3-F0AE-46F2-99B3-98A02A30163E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A3D62-C331-4153-AAD6-A8840C9EF3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3AC5-413A-4317-9C29-DB08BD331228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72808-4751-4C0F-B4ED-2494547B7B0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D1758-A657-4AA5-AB50-EB88795AC892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0FD85-188D-4221-87FE-3AFA5EC7A8F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82A7A-6182-467A-AE89-AD86E7D8A863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DB04D-979D-4055-8BA9-0153F51A98C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36850-7273-49FC-A9B4-412A093378E2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F068-2ADB-4615-ABC4-3583584D119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187E9-95DF-406C-90B6-85E01337F26C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6725-BE4C-4EB5-A386-C40948F50F6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B32598-A08B-4445-AF7E-58B067BBB65F}" type="datetimeFigureOut">
              <a:rPr lang="zh-TW" altLang="en-US"/>
              <a:pPr>
                <a:defRPr/>
              </a:pPr>
              <a:t>2018/9/21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C9FE0B4-8BFD-4240-9D3D-D2FC8CEE5F7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vs.tp.edu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>
          <a:xfrm>
            <a:off x="3795713" y="0"/>
            <a:ext cx="5313362" cy="1403350"/>
          </a:xfrm>
        </p:spPr>
        <p:txBody>
          <a:bodyPr/>
          <a:lstStyle/>
          <a:p>
            <a:pPr algn="r" eaLnBrk="1" hangingPunct="1"/>
            <a:r>
              <a:rPr lang="zh-TW" altLang="en-US" sz="30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防震</a:t>
            </a:r>
            <a:r>
              <a:rPr lang="en-US" altLang="zh-TW" sz="30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災</a:t>
            </a:r>
            <a:r>
              <a:rPr lang="en-US" altLang="zh-TW" sz="30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0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演練各層樓疏散路線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1196975"/>
            <a:ext cx="914400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8" name="圓角矩形 27">
            <a:hlinkClick r:id="" action="ppaction://noaction"/>
          </p:cNvPr>
          <p:cNvSpPr/>
          <p:nvPr/>
        </p:nvSpPr>
        <p:spPr>
          <a:xfrm>
            <a:off x="179388" y="1916832"/>
            <a:ext cx="1655762" cy="17287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rgbClr val="FF0000"/>
                </a:solidFill>
              </a:rPr>
              <a:t>正式演練</a:t>
            </a:r>
            <a:endParaRPr kumimoji="0" lang="en-US" altLang="zh-TW" sz="2400" b="1" dirty="0">
              <a:solidFill>
                <a:srgbClr val="FF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rgbClr val="FF0000"/>
                </a:solidFill>
              </a:rPr>
              <a:t>9</a:t>
            </a:r>
            <a:r>
              <a:rPr kumimoji="0" lang="zh-TW" altLang="en-US" sz="24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2400" b="1" dirty="0">
                <a:solidFill>
                  <a:srgbClr val="FF0000"/>
                </a:solidFill>
              </a:rPr>
              <a:t>21</a:t>
            </a:r>
            <a:r>
              <a:rPr kumimoji="0" lang="zh-TW" altLang="en-US" sz="2400" b="1" dirty="0">
                <a:solidFill>
                  <a:srgbClr val="FF0000"/>
                </a:solidFill>
              </a:rPr>
              <a:t>日</a:t>
            </a:r>
            <a:endParaRPr kumimoji="0" lang="en-US" altLang="zh-TW" sz="2400" b="1" dirty="0">
              <a:solidFill>
                <a:srgbClr val="FF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rgbClr val="FF0000"/>
                </a:solidFill>
              </a:rPr>
              <a:t>(</a:t>
            </a:r>
            <a:r>
              <a:rPr kumimoji="0" lang="zh-TW" altLang="en-US" sz="2400" b="1" dirty="0" smtClean="0">
                <a:solidFill>
                  <a:srgbClr val="FF0000"/>
                </a:solidFill>
              </a:rPr>
              <a:t>星期五</a:t>
            </a:r>
            <a:r>
              <a:rPr kumimoji="0" lang="en-US" altLang="zh-TW" sz="2400" b="1" dirty="0" smtClean="0">
                <a:solidFill>
                  <a:srgbClr val="FF0000"/>
                </a:solidFill>
              </a:rPr>
              <a:t>)</a:t>
            </a:r>
            <a:endParaRPr kumimoji="0" lang="en-US" altLang="zh-TW" sz="2400" b="1" dirty="0">
              <a:solidFill>
                <a:srgbClr val="FF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rgbClr val="FF0000"/>
                </a:solidFill>
              </a:rPr>
              <a:t>0921</a:t>
            </a:r>
            <a:r>
              <a:rPr kumimoji="0" lang="zh-TW" altLang="en-US" sz="2400" b="1" dirty="0">
                <a:solidFill>
                  <a:srgbClr val="FF0000"/>
                </a:solidFill>
              </a:rPr>
              <a:t>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18" name="圓角矩形 17">
            <a:hlinkClick r:id="" action="ppaction://noaction"/>
          </p:cNvPr>
          <p:cNvSpPr/>
          <p:nvPr/>
        </p:nvSpPr>
        <p:spPr>
          <a:xfrm>
            <a:off x="179388" y="4293096"/>
            <a:ext cx="1655762" cy="17335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rgbClr val="FF0000"/>
                </a:solidFill>
              </a:rPr>
              <a:t>演練對象</a:t>
            </a:r>
            <a:endParaRPr kumimoji="0" lang="en-US" altLang="zh-TW" sz="2400" b="1" dirty="0">
              <a:solidFill>
                <a:srgbClr val="FF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rgbClr val="FF0000"/>
                </a:solidFill>
              </a:rPr>
              <a:t>全校教職員生</a:t>
            </a:r>
          </a:p>
        </p:txBody>
      </p:sp>
      <p:pic>
        <p:nvPicPr>
          <p:cNvPr id="3079" name="Picture 2" descr="IMAGO:THEM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44475"/>
            <a:ext cx="3889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" descr="D:\開平餐飲學校\開平校園安全地圖資料\圖片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1341438"/>
            <a:ext cx="6624637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群組 57"/>
          <p:cNvGrpSpPr>
            <a:grpSpLocks/>
          </p:cNvGrpSpPr>
          <p:nvPr/>
        </p:nvGrpSpPr>
        <p:grpSpPr bwMode="auto">
          <a:xfrm>
            <a:off x="2411413" y="1662113"/>
            <a:ext cx="6221412" cy="4697412"/>
            <a:chOff x="2411760" y="1725875"/>
            <a:chExt cx="6294453" cy="4633673"/>
          </a:xfrm>
        </p:grpSpPr>
        <p:cxnSp>
          <p:nvCxnSpPr>
            <p:cNvPr id="24" name="直線單箭頭接點 23"/>
            <p:cNvCxnSpPr/>
            <p:nvPr/>
          </p:nvCxnSpPr>
          <p:spPr>
            <a:xfrm>
              <a:off x="8706213" y="1725875"/>
              <a:ext cx="0" cy="1008478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/>
            <p:nvPr/>
          </p:nvCxnSpPr>
          <p:spPr>
            <a:xfrm>
              <a:off x="5508393" y="3789809"/>
              <a:ext cx="0" cy="718775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 flipH="1">
              <a:off x="2692834" y="2203492"/>
              <a:ext cx="2715979" cy="10962"/>
            </a:xfrm>
            <a:prstGeom prst="straightConnector1">
              <a:avLst/>
            </a:prstGeom>
            <a:ln w="47625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/>
            <p:nvPr/>
          </p:nvCxnSpPr>
          <p:spPr>
            <a:xfrm>
              <a:off x="2537039" y="2734353"/>
              <a:ext cx="1557954" cy="0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/>
            <p:nvPr/>
          </p:nvCxnSpPr>
          <p:spPr>
            <a:xfrm>
              <a:off x="2411760" y="1771287"/>
              <a:ext cx="0" cy="1010044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/>
            <p:nvPr/>
          </p:nvCxnSpPr>
          <p:spPr>
            <a:xfrm>
              <a:off x="8706213" y="2837706"/>
              <a:ext cx="0" cy="1727253"/>
            </a:xfrm>
            <a:prstGeom prst="straightConnector1">
              <a:avLst/>
            </a:prstGeom>
            <a:ln w="76200">
              <a:solidFill>
                <a:srgbClr val="FF5050"/>
              </a:solidFill>
              <a:prstDash val="sysDot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/>
            <p:nvPr/>
          </p:nvCxnSpPr>
          <p:spPr>
            <a:xfrm>
              <a:off x="5508393" y="4726253"/>
              <a:ext cx="0" cy="1633295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/>
            <p:nvPr/>
          </p:nvCxnSpPr>
          <p:spPr>
            <a:xfrm flipH="1">
              <a:off x="5580669" y="4508584"/>
              <a:ext cx="2952081" cy="0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2699258" y="4508584"/>
              <a:ext cx="2736859" cy="0"/>
            </a:xfrm>
            <a:prstGeom prst="straightConnector1">
              <a:avLst/>
            </a:prstGeom>
            <a:ln w="76200">
              <a:solidFill>
                <a:srgbClr val="FF505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82" name="矩形 26"/>
          <p:cNvSpPr>
            <a:spLocks noChangeArrowheads="1"/>
          </p:cNvSpPr>
          <p:nvPr/>
        </p:nvSpPr>
        <p:spPr bwMode="auto">
          <a:xfrm flipH="1">
            <a:off x="8140700" y="3365500"/>
            <a:ext cx="492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TW" altLang="en-US" sz="800"/>
              <a:t>教官室</a:t>
            </a:r>
          </a:p>
        </p:txBody>
      </p:sp>
      <p:cxnSp>
        <p:nvCxnSpPr>
          <p:cNvPr id="31" name="直線單箭頭接點 30"/>
          <p:cNvCxnSpPr/>
          <p:nvPr/>
        </p:nvCxnSpPr>
        <p:spPr bwMode="auto">
          <a:xfrm flipH="1">
            <a:off x="2689225" y="1881188"/>
            <a:ext cx="2717800" cy="17462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 bwMode="auto">
          <a:xfrm flipH="1">
            <a:off x="2681288" y="1646238"/>
            <a:ext cx="2717800" cy="14287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 bwMode="auto">
          <a:xfrm>
            <a:off x="5651500" y="2154238"/>
            <a:ext cx="2838450" cy="3175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 bwMode="auto">
          <a:xfrm>
            <a:off x="5622925" y="1895475"/>
            <a:ext cx="2838450" cy="1588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 bwMode="auto">
          <a:xfrm>
            <a:off x="5641975" y="1633538"/>
            <a:ext cx="2836863" cy="3175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/>
          <p:nvPr/>
        </p:nvCxnSpPr>
        <p:spPr bwMode="auto">
          <a:xfrm>
            <a:off x="4065588" y="2789238"/>
            <a:ext cx="1298575" cy="927100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/>
          <p:nvPr/>
        </p:nvCxnSpPr>
        <p:spPr bwMode="auto">
          <a:xfrm flipH="1" flipV="1">
            <a:off x="3124200" y="5468938"/>
            <a:ext cx="2178050" cy="1587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/>
          <p:nvPr/>
        </p:nvCxnSpPr>
        <p:spPr bwMode="auto">
          <a:xfrm flipH="1" flipV="1">
            <a:off x="3124200" y="5213350"/>
            <a:ext cx="2178050" cy="3175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 bwMode="auto">
          <a:xfrm flipH="1" flipV="1">
            <a:off x="3124200" y="4935538"/>
            <a:ext cx="2178050" cy="3175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直線單箭頭接點 56"/>
          <p:cNvCxnSpPr/>
          <p:nvPr/>
        </p:nvCxnSpPr>
        <p:spPr bwMode="auto">
          <a:xfrm flipV="1">
            <a:off x="2655888" y="4540250"/>
            <a:ext cx="9525" cy="992188"/>
          </a:xfrm>
          <a:prstGeom prst="straightConnector1">
            <a:avLst/>
          </a:prstGeom>
          <a:ln w="76200"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直線單箭頭接點 58"/>
          <p:cNvCxnSpPr/>
          <p:nvPr/>
        </p:nvCxnSpPr>
        <p:spPr bwMode="auto">
          <a:xfrm>
            <a:off x="5795963" y="5468938"/>
            <a:ext cx="2409825" cy="0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/>
          <p:nvPr/>
        </p:nvCxnSpPr>
        <p:spPr bwMode="auto">
          <a:xfrm>
            <a:off x="5795963" y="5213350"/>
            <a:ext cx="2409825" cy="0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直線單箭頭接點 60"/>
          <p:cNvCxnSpPr/>
          <p:nvPr/>
        </p:nvCxnSpPr>
        <p:spPr bwMode="auto">
          <a:xfrm>
            <a:off x="5795963" y="4951413"/>
            <a:ext cx="2409825" cy="0"/>
          </a:xfrm>
          <a:prstGeom prst="straightConnector1">
            <a:avLst/>
          </a:prstGeom>
          <a:ln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96" name="文字方塊 5"/>
          <p:cNvSpPr txBox="1">
            <a:spLocks noChangeArrowheads="1"/>
          </p:cNvSpPr>
          <p:nvPr/>
        </p:nvSpPr>
        <p:spPr bwMode="auto">
          <a:xfrm>
            <a:off x="8559800" y="5454650"/>
            <a:ext cx="369888" cy="495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200"/>
              <a:t>側門</a:t>
            </a:r>
          </a:p>
        </p:txBody>
      </p:sp>
      <p:sp>
        <p:nvSpPr>
          <p:cNvPr id="3097" name="文字方塊 7"/>
          <p:cNvSpPr txBox="1">
            <a:spLocks noChangeArrowheads="1"/>
          </p:cNvSpPr>
          <p:nvPr/>
        </p:nvSpPr>
        <p:spPr bwMode="auto">
          <a:xfrm>
            <a:off x="7132638" y="5661025"/>
            <a:ext cx="1189037" cy="2159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cxnSp>
        <p:nvCxnSpPr>
          <p:cNvPr id="40" name="直線單箭頭接點 39"/>
          <p:cNvCxnSpPr/>
          <p:nvPr/>
        </p:nvCxnSpPr>
        <p:spPr bwMode="auto">
          <a:xfrm>
            <a:off x="8623300" y="4572000"/>
            <a:ext cx="9525" cy="1787525"/>
          </a:xfrm>
          <a:prstGeom prst="straightConnector1">
            <a:avLst/>
          </a:prstGeom>
          <a:ln w="76200">
            <a:solidFill>
              <a:srgbClr val="FF505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4716016" y="2636912"/>
            <a:ext cx="183896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一樓</a:t>
            </a:r>
            <a:r>
              <a:rPr lang="en-US" altLang="zh-TW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0921</a:t>
            </a: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時即刻疏散</a:t>
            </a:r>
          </a:p>
        </p:txBody>
      </p:sp>
      <p:sp>
        <p:nvSpPr>
          <p:cNvPr id="41" name="矩形 40"/>
          <p:cNvSpPr/>
          <p:nvPr/>
        </p:nvSpPr>
        <p:spPr>
          <a:xfrm>
            <a:off x="4895553" y="2924944"/>
            <a:ext cx="147989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二樓</a:t>
            </a:r>
            <a:r>
              <a:rPr lang="en-US" altLang="zh-TW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0922</a:t>
            </a: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時疏散</a:t>
            </a:r>
          </a:p>
        </p:txBody>
      </p:sp>
      <p:sp>
        <p:nvSpPr>
          <p:cNvPr id="44" name="矩形 43"/>
          <p:cNvSpPr/>
          <p:nvPr/>
        </p:nvSpPr>
        <p:spPr>
          <a:xfrm>
            <a:off x="4895553" y="3212976"/>
            <a:ext cx="147989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三樓</a:t>
            </a:r>
            <a:r>
              <a:rPr lang="en-US" altLang="zh-TW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0923</a:t>
            </a: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時疏散</a:t>
            </a:r>
          </a:p>
        </p:txBody>
      </p:sp>
      <p:sp>
        <p:nvSpPr>
          <p:cNvPr id="45" name="矩形 44"/>
          <p:cNvSpPr/>
          <p:nvPr/>
        </p:nvSpPr>
        <p:spPr>
          <a:xfrm>
            <a:off x="4932041" y="3501008"/>
            <a:ext cx="147989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四樓</a:t>
            </a:r>
            <a:r>
              <a:rPr lang="en-US" altLang="zh-TW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0924</a:t>
            </a:r>
            <a:r>
              <a:rPr lang="zh-TW" altLang="en-US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時疏散</a:t>
            </a:r>
          </a:p>
        </p:txBody>
      </p:sp>
      <p:sp>
        <p:nvSpPr>
          <p:cNvPr id="3103" name="文字方塊 46"/>
          <p:cNvSpPr txBox="1">
            <a:spLocks noChangeArrowheads="1"/>
          </p:cNvSpPr>
          <p:nvPr/>
        </p:nvSpPr>
        <p:spPr bwMode="auto">
          <a:xfrm>
            <a:off x="7451725" y="4652963"/>
            <a:ext cx="720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200" b="1">
                <a:latin typeface="標楷體" pitchFamily="65" charset="-120"/>
                <a:ea typeface="標楷體" pitchFamily="65" charset="-120"/>
              </a:rPr>
              <a:t>後勤處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/>
          <a:lstStyle/>
          <a:p>
            <a:r>
              <a:rPr lang="zh-TW" altLang="en-US" dirty="0" smtClean="0"/>
              <a:t>職務分工</a:t>
            </a:r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2"/>
          </a:xfrm>
        </p:spPr>
        <p:txBody>
          <a:bodyPr/>
          <a:lstStyle/>
          <a:p>
            <a:r>
              <a:rPr lang="zh-TW" altLang="en-US" dirty="0" smtClean="0"/>
              <a:t>家長會，校外實習組協助小梯引導。</a:t>
            </a:r>
          </a:p>
          <a:p>
            <a:r>
              <a:rPr lang="zh-TW" altLang="en-US" dirty="0" smtClean="0"/>
              <a:t>後勤處協助邊梯引導及拍攝紀錄。</a:t>
            </a:r>
          </a:p>
          <a:p>
            <a:r>
              <a:rPr lang="en-US" altLang="zh-TW" dirty="0" smtClean="0"/>
              <a:t>108</a:t>
            </a:r>
            <a:r>
              <a:rPr lang="zh-TW" altLang="en-US" dirty="0" smtClean="0"/>
              <a:t>室協助</a:t>
            </a:r>
            <a:r>
              <a:rPr lang="en-US" altLang="zh-TW" dirty="0" smtClean="0"/>
              <a:t>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4</a:t>
            </a:r>
            <a:r>
              <a:rPr lang="zh-TW" altLang="en-US" dirty="0" smtClean="0"/>
              <a:t>樓蝴蝶梯及穿堂操場引導。</a:t>
            </a:r>
            <a:endParaRPr lang="en-US" altLang="zh-TW" dirty="0" smtClean="0"/>
          </a:p>
          <a:p>
            <a:r>
              <a:rPr lang="zh-TW" altLang="en-US" dirty="0" smtClean="0"/>
              <a:t>關懷老師至班級上課地點協助同學疏散。</a:t>
            </a:r>
          </a:p>
          <a:p>
            <a:r>
              <a:rPr lang="zh-TW" altLang="en-US" dirty="0" smtClean="0"/>
              <a:t>二三樓部份，由學群空堂老師協助清空。</a:t>
            </a:r>
          </a:p>
          <a:p>
            <a:r>
              <a:rPr lang="zh-TW" altLang="en-US" dirty="0" smtClean="0"/>
              <a:t>資中同仁協助四樓清空。</a:t>
            </a:r>
          </a:p>
          <a:p>
            <a:r>
              <a:rPr lang="zh-TW" altLang="en-US" dirty="0" smtClean="0"/>
              <a:t>各班授課教師同步至操場並協助同學至集合位置。</a:t>
            </a:r>
          </a:p>
          <a:p>
            <a:r>
              <a:rPr lang="zh-TW" altLang="en-US" dirty="0" smtClean="0"/>
              <a:t>敬請</a:t>
            </a:r>
            <a:r>
              <a:rPr lang="zh-TW" altLang="en-US" dirty="0" smtClean="0"/>
              <a:t>注意教官室之</a:t>
            </a:r>
            <a:r>
              <a:rPr lang="zh-TW" altLang="en-US" dirty="0" smtClean="0"/>
              <a:t>指令引導，俾以進行各項程序，感謝全校同仁配合。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C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>
          <a:solidFill>
            <a:srgbClr val="FF5050"/>
          </a:solidFill>
          <a:tailEnd type="arrow"/>
        </a:ln>
      </a:spPr>
      <a:bodyPr/>
      <a:lstStyle/>
      <a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2917</TotalTime>
  <Words>156</Words>
  <Application>Microsoft Office PowerPoint</Application>
  <PresentationFormat>如螢幕大小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防震(災)演練各層樓疏散路線</vt:lpstr>
      <vt:lpstr>職務分工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教學使用</dc:creator>
  <cp:lastModifiedBy>Jason</cp:lastModifiedBy>
  <cp:revision>147</cp:revision>
  <dcterms:created xsi:type="dcterms:W3CDTF">2012-01-03T12:25:07Z</dcterms:created>
  <dcterms:modified xsi:type="dcterms:W3CDTF">2018-09-20T23:49:51Z</dcterms:modified>
</cp:coreProperties>
</file>